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3" r:id="rId2"/>
    <p:sldId id="295" r:id="rId3"/>
    <p:sldId id="291" r:id="rId4"/>
    <p:sldId id="286" r:id="rId5"/>
    <p:sldId id="256" r:id="rId6"/>
    <p:sldId id="283" r:id="rId7"/>
    <p:sldId id="257" r:id="rId8"/>
    <p:sldId id="296" r:id="rId9"/>
    <p:sldId id="297" r:id="rId10"/>
    <p:sldId id="258" r:id="rId11"/>
    <p:sldId id="298" r:id="rId12"/>
    <p:sldId id="259" r:id="rId13"/>
    <p:sldId id="260" r:id="rId14"/>
    <p:sldId id="299" r:id="rId15"/>
    <p:sldId id="261" r:id="rId16"/>
    <p:sldId id="262" r:id="rId17"/>
    <p:sldId id="263" r:id="rId18"/>
    <p:sldId id="300" r:id="rId19"/>
    <p:sldId id="264" r:id="rId20"/>
    <p:sldId id="301" r:id="rId21"/>
    <p:sldId id="265" r:id="rId22"/>
    <p:sldId id="266" r:id="rId23"/>
    <p:sldId id="267" r:id="rId24"/>
    <p:sldId id="269" r:id="rId25"/>
    <p:sldId id="270" r:id="rId26"/>
    <p:sldId id="271" r:id="rId27"/>
    <p:sldId id="272" r:id="rId28"/>
    <p:sldId id="302" r:id="rId29"/>
    <p:sldId id="303" r:id="rId30"/>
    <p:sldId id="273" r:id="rId31"/>
    <p:sldId id="274" r:id="rId32"/>
    <p:sldId id="275" r:id="rId33"/>
    <p:sldId id="304" r:id="rId34"/>
    <p:sldId id="276" r:id="rId35"/>
    <p:sldId id="277" r:id="rId36"/>
    <p:sldId id="278" r:id="rId37"/>
    <p:sldId id="279" r:id="rId38"/>
    <p:sldId id="305" r:id="rId39"/>
    <p:sldId id="306" r:id="rId40"/>
    <p:sldId id="307" r:id="rId41"/>
    <p:sldId id="280" r:id="rId42"/>
    <p:sldId id="308" r:id="rId43"/>
    <p:sldId id="309" r:id="rId44"/>
    <p:sldId id="28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6699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9933"/>
    <a:srgbClr val="FF6699"/>
    <a:srgbClr val="FBBDEE"/>
    <a:srgbClr val="FFCC00"/>
    <a:srgbClr val="006600"/>
    <a:srgbClr val="96969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40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7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6C1FB4-947B-4DAA-9B0F-99F9A75EF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1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2CE27-72DA-42E8-A2D2-6CED78117B62}" type="slidenum">
              <a:rPr lang="en-US"/>
              <a:pPr/>
              <a:t>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EAA6F-DE30-44F7-B1C3-A820D253BC90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C3F4E-E61B-438A-85B1-6D7D43B480B9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73683-7A35-440E-8B68-30B861EEF981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73683-7A35-440E-8B68-30B861EEF981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0A095-7F45-4D54-B652-B4C782D1CE9D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09ACB-5E6F-4845-B170-B52B33EA4526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F63B1-7EB8-4DBB-9D6C-ABFAD0FFCF9A}" type="slidenum">
              <a:rPr lang="en-US"/>
              <a:pPr/>
              <a:t>17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F63B1-7EB8-4DBB-9D6C-ABFAD0FFCF9A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BDBE9-F1B9-49E0-B2E2-EA073EDC79A7}" type="slidenum">
              <a:rPr lang="en-US"/>
              <a:pPr/>
              <a:t>19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BDBE9-F1B9-49E0-B2E2-EA073EDC79A7}" type="slidenum">
              <a:rPr lang="en-US"/>
              <a:pPr/>
              <a:t>20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2CE27-72DA-42E8-A2D2-6CED78117B62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AB08E-EB60-4815-B13D-38E2BBEB4101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1845D-AFEF-4199-97B9-D3B37D2568B7}" type="slidenum">
              <a:rPr lang="en-US"/>
              <a:pPr/>
              <a:t>22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0E99B-B68D-4F48-B822-CDE8058D13D1}" type="slidenum">
              <a:rPr lang="en-US"/>
              <a:pPr/>
              <a:t>23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C068F-6FF8-4C10-8416-1C1677313B97}" type="slidenum">
              <a:rPr lang="en-US"/>
              <a:pPr/>
              <a:t>24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4AAA3-05C6-49DC-AD67-D1908ADBE157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FF7FE-A930-40F1-8A25-0E3B8892F124}" type="slidenum">
              <a:rPr lang="en-US"/>
              <a:pPr/>
              <a:t>26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C8A0D-776F-4183-80F9-1BAFD8DFA8DA}" type="slidenum">
              <a:rPr lang="en-US"/>
              <a:pPr/>
              <a:t>27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C8A0D-776F-4183-80F9-1BAFD8DFA8DA}" type="slidenum">
              <a:rPr lang="en-US"/>
              <a:pPr/>
              <a:t>28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C8A0D-776F-4183-80F9-1BAFD8DFA8DA}" type="slidenum">
              <a:rPr lang="en-US"/>
              <a:pPr/>
              <a:t>29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7F5F3-C548-4337-B868-CEBC14245A61}" type="slidenum">
              <a:rPr lang="en-US"/>
              <a:pPr/>
              <a:t>30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0E650-C4C0-46FD-8236-2DA50547E334}" type="slidenum">
              <a:rPr lang="en-US"/>
              <a:pPr/>
              <a:t>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D0C14-2472-46A7-8DEA-EB1B20C2312F}" type="slidenum">
              <a:rPr lang="en-US"/>
              <a:pPr/>
              <a:t>31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4BBA3-00BD-43D3-8500-49BF03807C20}" type="slidenum">
              <a:rPr lang="en-US"/>
              <a:pPr/>
              <a:t>32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4BBA3-00BD-43D3-8500-49BF03807C20}" type="slidenum">
              <a:rPr lang="en-US"/>
              <a:pPr/>
              <a:t>33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210BD-AEF4-4673-857D-7459B7F2ED31}" type="slidenum">
              <a:rPr lang="en-US"/>
              <a:pPr/>
              <a:t>34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88169-99CB-484D-94D2-F4AF56750AF7}" type="slidenum">
              <a:rPr lang="en-US"/>
              <a:pPr/>
              <a:t>35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8ECD-3E0E-4C7C-898D-525EC6C4CA1E}" type="slidenum">
              <a:rPr lang="en-US"/>
              <a:pPr/>
              <a:t>36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574C9-7BCB-41C2-882B-4B78939BA535}" type="slidenum">
              <a:rPr lang="en-US"/>
              <a:pPr/>
              <a:t>37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574C9-7BCB-41C2-882B-4B78939BA535}" type="slidenum">
              <a:rPr lang="en-US"/>
              <a:pPr/>
              <a:t>38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574C9-7BCB-41C2-882B-4B78939BA535}" type="slidenum">
              <a:rPr lang="en-US"/>
              <a:pPr/>
              <a:t>39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574C9-7BCB-41C2-882B-4B78939BA535}" type="slidenum">
              <a:rPr lang="en-US"/>
              <a:pPr/>
              <a:t>40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8AB76-3557-4E1C-854C-2F94242BFB9D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24C77-CDFF-4EC7-B8D1-A6E2A3F23B72}" type="slidenum">
              <a:rPr lang="en-US"/>
              <a:pPr/>
              <a:t>41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24C77-CDFF-4EC7-B8D1-A6E2A3F23B72}" type="slidenum">
              <a:rPr lang="en-US"/>
              <a:pPr/>
              <a:t>42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24C77-CDFF-4EC7-B8D1-A6E2A3F23B72}" type="slidenum">
              <a:rPr lang="en-US"/>
              <a:pPr/>
              <a:t>43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61255-D51E-4A87-8AE1-805342A5300C}" type="slidenum">
              <a:rPr lang="en-US"/>
              <a:pPr/>
              <a:t>44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57FB0-0885-4C31-99DC-3BDAFA61BBA7}" type="slidenum">
              <a:rPr lang="en-US"/>
              <a:pPr/>
              <a:t>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F808A-620D-4C2B-A342-8FFDC1E366EC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F808A-620D-4C2B-A342-8FFDC1E366EC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F808A-620D-4C2B-A342-8FFDC1E366EC}" type="slidenum">
              <a:rPr lang="en-US"/>
              <a:pPr/>
              <a:t>9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EAA6F-DE30-44F7-B1C3-A820D253BC90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B5B2-2D2C-4E06-A6D5-6DA10D4E1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529673"/>
      </p:ext>
    </p:extLst>
  </p:cSld>
  <p:clrMapOvr>
    <a:masterClrMapping/>
  </p:clrMapOvr>
  <p:transition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6087-2CA9-4105-AD90-70097C8EC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842534"/>
      </p:ext>
    </p:extLst>
  </p:cSld>
  <p:clrMapOvr>
    <a:masterClrMapping/>
  </p:clrMapOvr>
  <p:transition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28A3-7CFB-49C8-B72B-C1FEF3961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108804"/>
      </p:ext>
    </p:extLst>
  </p:cSld>
  <p:clrMapOvr>
    <a:masterClrMapping/>
  </p:clrMapOvr>
  <p:transition advClick="0" advTm="10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FE2A01-B8E4-424A-BEF0-B547CA94B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338037"/>
      </p:ext>
    </p:extLst>
  </p:cSld>
  <p:clrMapOvr>
    <a:masterClrMapping/>
  </p:clrMapOvr>
  <p:transition advClick="0" advTm="1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69935F-9774-4507-AE64-0AC07D7EE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893702"/>
      </p:ext>
    </p:extLst>
  </p:cSld>
  <p:clrMapOvr>
    <a:masterClrMapping/>
  </p:clrMapOvr>
  <p:transition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0B2CD-B171-46D2-A96C-9DAD95046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867992"/>
      </p:ext>
    </p:extLst>
  </p:cSld>
  <p:clrMapOvr>
    <a:masterClrMapping/>
  </p:clrMapOvr>
  <p:transition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3108-55A9-451C-9024-C55E5699A5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1915"/>
      </p:ext>
    </p:extLst>
  </p:cSld>
  <p:clrMapOvr>
    <a:masterClrMapping/>
  </p:clrMapOvr>
  <p:transition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887B-2BB7-404B-B5E6-7032FE4C6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661727"/>
      </p:ext>
    </p:extLst>
  </p:cSld>
  <p:clrMapOvr>
    <a:masterClrMapping/>
  </p:clrMapOvr>
  <p:transition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5C813-CE0B-48DD-9CAC-A77C14EDE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011266"/>
      </p:ext>
    </p:extLst>
  </p:cSld>
  <p:clrMapOvr>
    <a:masterClrMapping/>
  </p:clrMapOvr>
  <p:transition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55F72-A30F-4475-8636-58C06530E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065169"/>
      </p:ext>
    </p:extLst>
  </p:cSld>
  <p:clrMapOvr>
    <a:masterClrMapping/>
  </p:clrMapOvr>
  <p:transition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AD8E-D779-4CE6-8EC1-0BA7796E8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712123"/>
      </p:ext>
    </p:extLst>
  </p:cSld>
  <p:clrMapOvr>
    <a:masterClrMapping/>
  </p:clrMapOvr>
  <p:transition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3487-E508-4B58-A4B0-CC203642A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652706"/>
      </p:ext>
    </p:extLst>
  </p:cSld>
  <p:clrMapOvr>
    <a:masterClrMapping/>
  </p:clrMapOvr>
  <p:transition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885B-CACD-4158-8904-7E0A8B0D6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705143"/>
      </p:ext>
    </p:extLst>
  </p:cSld>
  <p:clrMapOvr>
    <a:masterClrMapping/>
  </p:clrMapOvr>
  <p:transition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6DA693-2BB6-4D8A-AA98-FA2353A4F7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10000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5.png"/><Relationship Id="rId18" Type="http://schemas.openxmlformats.org/officeDocument/2006/relationships/image" Target="../media/image52.jpeg"/><Relationship Id="rId26" Type="http://schemas.openxmlformats.org/officeDocument/2006/relationships/image" Target="../media/image8.png"/><Relationship Id="rId39" Type="http://schemas.openxmlformats.org/officeDocument/2006/relationships/image" Target="../media/image63.png"/><Relationship Id="rId3" Type="http://schemas.openxmlformats.org/officeDocument/2006/relationships/image" Target="../media/image44.png"/><Relationship Id="rId21" Type="http://schemas.openxmlformats.org/officeDocument/2006/relationships/image" Target="../media/image55.jpeg"/><Relationship Id="rId34" Type="http://schemas.openxmlformats.org/officeDocument/2006/relationships/image" Target="../media/image38.png"/><Relationship Id="rId7" Type="http://schemas.openxmlformats.org/officeDocument/2006/relationships/image" Target="../media/image10.png"/><Relationship Id="rId12" Type="http://schemas.openxmlformats.org/officeDocument/2006/relationships/image" Target="../media/image49.png"/><Relationship Id="rId17" Type="http://schemas.openxmlformats.org/officeDocument/2006/relationships/image" Target="http://www.akasigmaepsilonomega.org/sitebuildercontent/sitebuilderpictures/SEOTEA/seotea24.jpg" TargetMode="External"/><Relationship Id="rId25" Type="http://schemas.openxmlformats.org/officeDocument/2006/relationships/image" Target="../media/image7.jpeg"/><Relationship Id="rId33" Type="http://schemas.openxmlformats.org/officeDocument/2006/relationships/image" Target="../media/image59.png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51.jpeg"/><Relationship Id="rId20" Type="http://schemas.openxmlformats.org/officeDocument/2006/relationships/image" Target="../media/image54.jpe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24" Type="http://schemas.openxmlformats.org/officeDocument/2006/relationships/image" Target="../media/image5.jpeg"/><Relationship Id="rId32" Type="http://schemas.openxmlformats.org/officeDocument/2006/relationships/image" Target="../media/image39.png"/><Relationship Id="rId37" Type="http://schemas.openxmlformats.org/officeDocument/2006/relationships/image" Target="../media/image62.jpeg"/><Relationship Id="rId40" Type="http://schemas.openxmlformats.org/officeDocument/2006/relationships/image" Target="../media/image64.jpeg"/><Relationship Id="rId5" Type="http://schemas.openxmlformats.org/officeDocument/2006/relationships/image" Target="../media/image45.jpeg"/><Relationship Id="rId15" Type="http://schemas.openxmlformats.org/officeDocument/2006/relationships/image" Target="../media/image27.jpeg"/><Relationship Id="rId23" Type="http://schemas.openxmlformats.org/officeDocument/2006/relationships/image" Target="../media/image57.jpeg"/><Relationship Id="rId28" Type="http://schemas.openxmlformats.org/officeDocument/2006/relationships/image" Target="../media/image11.png"/><Relationship Id="rId36" Type="http://schemas.openxmlformats.org/officeDocument/2006/relationships/image" Target="../media/image61.png"/><Relationship Id="rId10" Type="http://schemas.openxmlformats.org/officeDocument/2006/relationships/image" Target="../media/image25.png"/><Relationship Id="rId19" Type="http://schemas.openxmlformats.org/officeDocument/2006/relationships/image" Target="../media/image53.png"/><Relationship Id="rId31" Type="http://schemas.openxmlformats.org/officeDocument/2006/relationships/image" Target="../media/image42.png"/><Relationship Id="rId4" Type="http://schemas.openxmlformats.org/officeDocument/2006/relationships/image" Target="../media/image13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Relationship Id="rId22" Type="http://schemas.openxmlformats.org/officeDocument/2006/relationships/image" Target="../media/image56.jpeg"/><Relationship Id="rId27" Type="http://schemas.openxmlformats.org/officeDocument/2006/relationships/image" Target="../media/image58.png"/><Relationship Id="rId30" Type="http://schemas.openxmlformats.org/officeDocument/2006/relationships/image" Target="../media/image43.png"/><Relationship Id="rId35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www.soldiercity.com/images/products/reg/ATT33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02362"/>
          </a:xfrm>
          <a:solidFill>
            <a:srgbClr val="006600"/>
          </a:solidFill>
          <a:ln w="76200">
            <a:solidFill>
              <a:srgbClr val="FF6699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6699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99"/>
                </a:solidFill>
                <a:latin typeface="Lucida Calligraphy" pitchFamily="66" charset="0"/>
              </a:rPr>
              <a:t>Alpha Kappa Alpha Sorority, Incorporated</a:t>
            </a:r>
          </a:p>
          <a:p>
            <a:pPr algn="ctr"/>
            <a:endParaRPr lang="en-US" dirty="0">
              <a:solidFill>
                <a:srgbClr val="FF6699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6699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6699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6699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99"/>
                </a:solidFill>
                <a:latin typeface="Lucida Calligraphy" pitchFamily="66" charset="0"/>
              </a:rPr>
              <a:t>Sigma Epsilon Omega Chapter</a:t>
            </a:r>
          </a:p>
          <a:p>
            <a:pPr algn="ctr"/>
            <a:endParaRPr lang="en-US" dirty="0">
              <a:solidFill>
                <a:srgbClr val="FF6699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99"/>
                </a:solidFill>
                <a:latin typeface="Lucida Calligraphy" pitchFamily="66" charset="0"/>
              </a:rPr>
              <a:t>Warner Robins, Georgia</a:t>
            </a:r>
            <a:endParaRPr lang="en-US" b="1" dirty="0">
              <a:solidFill>
                <a:srgbClr val="FF6699"/>
              </a:solidFill>
              <a:latin typeface="Lucida Calligraphy" pitchFamily="66" charset="0"/>
            </a:endParaRPr>
          </a:p>
        </p:txBody>
      </p:sp>
      <p:pic>
        <p:nvPicPr>
          <p:cNvPr id="7" name="Picture 2" descr="20%20Pear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621" y="2057400"/>
            <a:ext cx="22733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05973328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Ramona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Chapman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1980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Zeta Eta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Paine College</a:t>
            </a:r>
          </a:p>
        </p:txBody>
      </p:sp>
      <p:pic>
        <p:nvPicPr>
          <p:cNvPr id="13" name="Picture 8" descr="Ramona2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638300"/>
            <a:ext cx="2819399" cy="34671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Tammy Dunn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March 1986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</a:t>
            </a:r>
            <a:r>
              <a:rPr lang="en-US" sz="1600" b="1" dirty="0" smtClean="0">
                <a:latin typeface="Calisto MT" pitchFamily="18" charset="0"/>
              </a:rPr>
              <a:t>lpha Beta Chapter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Fort Valley State University</a:t>
            </a:r>
            <a:endParaRPr lang="en-US" sz="1600" b="1" dirty="0">
              <a:latin typeface="Calisto MT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76400"/>
            <a:ext cx="2514600" cy="33528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831725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December </a:t>
            </a:r>
            <a:r>
              <a:rPr lang="en-US" sz="1600" b="1" dirty="0">
                <a:latin typeface="Calisto MT" pitchFamily="18" charset="0"/>
              </a:rPr>
              <a:t>1975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Iota Pi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Baptist College (SC)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Cassie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Ferguson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27200"/>
            <a:ext cx="2514600" cy="32766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ie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449513" cy="2938463"/>
          </a:xfrm>
          <a:prstGeom prst="rect">
            <a:avLst/>
          </a:prstGeo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October </a:t>
            </a:r>
            <a:r>
              <a:rPr lang="en-US" sz="1600" b="1" dirty="0">
                <a:latin typeface="Calisto MT" pitchFamily="18" charset="0"/>
              </a:rPr>
              <a:t>1980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Pi Omega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Fort Valley, GA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err="1" smtClean="0">
                <a:solidFill>
                  <a:srgbClr val="FF6699"/>
                </a:solidFill>
                <a:latin typeface="Calisto MT" pitchFamily="18" charset="0"/>
              </a:rPr>
              <a:t>Tiena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Fletcher</a:t>
            </a: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1984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Alpha Beta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Fort Valley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alisto MT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Angela McKinney Grant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00200"/>
            <a:ext cx="2667000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2693381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Patricia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Grover-Lockhart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</a:t>
            </a:r>
            <a:r>
              <a:rPr lang="en-US" sz="1600" b="1" dirty="0">
                <a:latin typeface="Calisto MT" pitchFamily="18" charset="0"/>
              </a:rPr>
              <a:t>1978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Alpha Beta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Fort Valley State University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743200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err="1" smtClean="0">
                <a:solidFill>
                  <a:srgbClr val="FF6699"/>
                </a:solidFill>
                <a:latin typeface="Calisto MT" pitchFamily="18" charset="0"/>
              </a:rPr>
              <a:t>Melvese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Harris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1981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Sigma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Albany State University</a:t>
            </a:r>
          </a:p>
        </p:txBody>
      </p:sp>
      <p:pic>
        <p:nvPicPr>
          <p:cNvPr id="16391" name="Picture 7" descr="Michel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24200" y="1600200"/>
            <a:ext cx="2863850" cy="3429000"/>
          </a:xfr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1975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Eta Iota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Columbus State University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Yolanda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Hart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590800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March 1986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Alpha Beta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Fort Valley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alisto MT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Aretha Hill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1"/>
            <a:ext cx="2743200" cy="35052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101211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Kathy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Hill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1969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Alpha Beta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Fort Valley State University</a:t>
            </a:r>
          </a:p>
        </p:txBody>
      </p:sp>
      <p:pic>
        <p:nvPicPr>
          <p:cNvPr id="22534" name="Picture 6" descr="Kathy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0400" y="1676400"/>
            <a:ext cx="2590800" cy="3352800"/>
          </a:xfr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3400"/>
            <a:ext cx="7772400" cy="486287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glow rad="101600">
              <a:srgbClr val="FF6699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>
                <a:latin typeface="Lucida Calligraphy" pitchFamily="66" charset="0"/>
              </a:rPr>
              <a:t>Sigma Epsilon Omega Chapter</a:t>
            </a:r>
          </a:p>
          <a:p>
            <a:pPr algn="ctr"/>
            <a:r>
              <a:rPr lang="en-US" sz="2800" b="1" dirty="0" smtClean="0">
                <a:latin typeface="Lucida Calligraphy" pitchFamily="66" charset="0"/>
              </a:rPr>
              <a:t>Chartered – January 27, 1990</a:t>
            </a:r>
          </a:p>
          <a:p>
            <a:pPr algn="ctr"/>
            <a:endParaRPr lang="en-US" sz="3200" b="1" dirty="0" smtClean="0">
              <a:latin typeface="Lucida Calligraphy" pitchFamily="66" charset="0"/>
            </a:endParaRPr>
          </a:p>
          <a:p>
            <a:pPr algn="ctr"/>
            <a:r>
              <a:rPr lang="en-US" sz="3200" b="1" u="sng" dirty="0" smtClean="0">
                <a:latin typeface="Lucida Calligraphy" pitchFamily="66" charset="0"/>
              </a:rPr>
              <a:t>2011 Chapter Facts</a:t>
            </a:r>
          </a:p>
          <a:p>
            <a:pPr algn="ctr"/>
            <a:r>
              <a:rPr lang="en-US" sz="3200" b="1" dirty="0" smtClean="0">
                <a:latin typeface="Lucida Calligraphy" pitchFamily="66" charset="0"/>
              </a:rPr>
              <a:t>78 Members</a:t>
            </a:r>
          </a:p>
          <a:p>
            <a:pPr algn="ctr"/>
            <a:r>
              <a:rPr lang="en-US" sz="3200" b="1" dirty="0" smtClean="0">
                <a:latin typeface="Lucida Calligraphy" pitchFamily="66" charset="0"/>
              </a:rPr>
              <a:t>17 Charter Members</a:t>
            </a:r>
          </a:p>
          <a:p>
            <a:pPr algn="ctr"/>
            <a:r>
              <a:rPr lang="en-US" sz="3200" b="1" dirty="0" smtClean="0">
                <a:latin typeface="Lucida Calligraphy" pitchFamily="66" charset="0"/>
              </a:rPr>
              <a:t>1 Golden Girl</a:t>
            </a:r>
          </a:p>
          <a:p>
            <a:pPr algn="ctr"/>
            <a:r>
              <a:rPr lang="en-US" sz="3200" b="1" dirty="0" smtClean="0">
                <a:latin typeface="Lucida Calligraphy" pitchFamily="66" charset="0"/>
              </a:rPr>
              <a:t>37 Sliver Stars</a:t>
            </a:r>
          </a:p>
          <a:p>
            <a:pPr algn="ctr"/>
            <a:r>
              <a:rPr lang="en-US" sz="3200" b="1" dirty="0" smtClean="0">
                <a:latin typeface="Lucida Calligraphy" pitchFamily="66" charset="0"/>
              </a:rPr>
              <a:t>13 Life Members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76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6912"/>
            <a:ext cx="476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57675"/>
            <a:ext cx="476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800600"/>
            <a:ext cx="4762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76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09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1447800"/>
            <a:ext cx="609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24695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Lori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Hill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December 1985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Gamma Beta </a:t>
            </a:r>
            <a:r>
              <a:rPr lang="en-US" sz="1600" b="1" dirty="0">
                <a:latin typeface="Calisto MT" pitchFamily="18" charset="0"/>
              </a:rPr>
              <a:t>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University of Nebraska-Omaha</a:t>
            </a:r>
            <a:endParaRPr lang="en-US" sz="1600" b="1" dirty="0">
              <a:latin typeface="Calisto MT" pitchFamily="18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590800" cy="3428999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1109635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Elaine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Holmes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95400" y="5105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October </a:t>
            </a:r>
            <a:r>
              <a:rPr lang="en-US" sz="1600" b="1" dirty="0">
                <a:latin typeface="Calisto MT" pitchFamily="18" charset="0"/>
              </a:rPr>
              <a:t>1980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Pi Omega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Fort Valley, GA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46237"/>
            <a:ext cx="2667000" cy="3382963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</a:t>
            </a:r>
            <a:r>
              <a:rPr lang="en-US" sz="1600" b="1" dirty="0">
                <a:latin typeface="Calisto MT" pitchFamily="18" charset="0"/>
              </a:rPr>
              <a:t>1975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Sigma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Albany State University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Brenda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Hopson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90800" cy="33528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1977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Sigma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Albany State University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Carolyn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Jackson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590800" cy="33528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</a:t>
            </a:r>
            <a:r>
              <a:rPr lang="en-US" sz="1600" b="1" dirty="0">
                <a:latin typeface="Calisto MT" pitchFamily="18" charset="0"/>
              </a:rPr>
              <a:t>1980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Pi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Fisk University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Shirlyn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Johnson-Granville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743200" cy="3352799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March </a:t>
            </a:r>
            <a:r>
              <a:rPr lang="en-US" sz="1600" b="1" dirty="0">
                <a:latin typeface="Calisto MT" pitchFamily="18" charset="0"/>
              </a:rPr>
              <a:t>1981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Mu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Alabama A &amp; M University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Cynthia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Kirk</a:t>
            </a:r>
          </a:p>
        </p:txBody>
      </p:sp>
      <p:pic>
        <p:nvPicPr>
          <p:cNvPr id="39942" name="Picture 6" descr="Cynthia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25800" y="1828800"/>
            <a:ext cx="2540000" cy="3233738"/>
          </a:xfrm>
          <a:solidFill>
            <a:srgbClr val="008000"/>
          </a:solidFill>
          <a:ln w="38100">
            <a:solidFill>
              <a:srgbClr val="008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</a:t>
            </a:r>
            <a:r>
              <a:rPr lang="en-US" sz="1600" b="1" dirty="0">
                <a:latin typeface="Calisto MT" pitchFamily="18" charset="0"/>
              </a:rPr>
              <a:t>1975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Sigma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Albany State University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Felicia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Meadows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600200"/>
            <a:ext cx="2590800" cy="3428999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1972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Pi Omega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Fort Valley, GA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Florence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Mitchell</a:t>
            </a:r>
          </a:p>
        </p:txBody>
      </p:sp>
      <p:pic>
        <p:nvPicPr>
          <p:cNvPr id="46086" name="Picture 6" descr="Flo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0400" y="1600200"/>
            <a:ext cx="2609850" cy="3505200"/>
          </a:xfr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October 1984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Eta Chi </a:t>
            </a:r>
            <a:r>
              <a:rPr lang="en-US" sz="1600" b="1" dirty="0">
                <a:latin typeface="Calisto MT" pitchFamily="18" charset="0"/>
              </a:rPr>
              <a:t>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Northwestern State </a:t>
            </a:r>
            <a:r>
              <a:rPr lang="en-US" sz="1600" b="1" dirty="0" smtClean="0">
                <a:latin typeface="Calisto MT" pitchFamily="18" charset="0"/>
              </a:rPr>
              <a:t>University</a:t>
            </a:r>
            <a:endParaRPr lang="en-US" sz="1600" b="1" dirty="0">
              <a:latin typeface="Calisto MT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Francis Pierson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8" name="Picture 12" descr="Hat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7" t="36586" r="6250"/>
          <a:stretch>
            <a:fillRect/>
          </a:stretch>
        </p:blipFill>
        <p:spPr>
          <a:xfrm>
            <a:off x="3352800" y="1752600"/>
            <a:ext cx="2254250" cy="3352800"/>
          </a:xfrm>
          <a:noFill/>
          <a:ln w="381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691837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1980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Pi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Fisk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alisto MT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Violet Poe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2828925" cy="33528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508392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714500" y="685800"/>
            <a:ext cx="5676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973328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1970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Beta Pi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Alabama State University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Birdie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Pogue</a:t>
            </a:r>
          </a:p>
        </p:txBody>
      </p:sp>
      <p:pic>
        <p:nvPicPr>
          <p:cNvPr id="49158" name="Picture 6" descr="Birdi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82" t="19501" r="35297" b="38765"/>
          <a:stretch>
            <a:fillRect/>
          </a:stretch>
        </p:blipFill>
        <p:spPr>
          <a:xfrm>
            <a:off x="3276600" y="1677988"/>
            <a:ext cx="2819400" cy="3349625"/>
          </a:xfr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June </a:t>
            </a:r>
            <a:r>
              <a:rPr lang="en-US" sz="1600" b="1" dirty="0">
                <a:latin typeface="Calisto MT" pitchFamily="18" charset="0"/>
              </a:rPr>
              <a:t>1983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Pi Omega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Fort Valley, GA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Christine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Porter</a:t>
            </a: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5600" cy="34671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February </a:t>
            </a:r>
            <a:r>
              <a:rPr lang="en-US" sz="1600" b="1" dirty="0">
                <a:latin typeface="Calisto MT" pitchFamily="18" charset="0"/>
              </a:rPr>
              <a:t>1974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Zeta Lambda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University of Tennessee - Martin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Paulette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Rachel</a:t>
            </a:r>
          </a:p>
        </p:txBody>
      </p:sp>
      <p:pic>
        <p:nvPicPr>
          <p:cNvPr id="55307" name="Picture 11" descr="CIMG0547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47" t="11156" r="41589" b="58266"/>
          <a:stretch>
            <a:fillRect/>
          </a:stretch>
        </p:blipFill>
        <p:spPr>
          <a:xfrm>
            <a:off x="3122613" y="1676400"/>
            <a:ext cx="2897187" cy="3402013"/>
          </a:xfr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April 1985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Beta Sigma Chapter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South Carolina State University</a:t>
            </a:r>
            <a:endParaRPr lang="en-US" sz="1600" b="1" dirty="0">
              <a:latin typeface="Calisto MT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Adrienne Ray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590800" cy="35052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2956025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</a:t>
            </a:r>
            <a:r>
              <a:rPr lang="en-US" sz="1600" b="1" dirty="0">
                <a:latin typeface="Calisto MT" pitchFamily="18" charset="0"/>
              </a:rPr>
              <a:t>1978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Kappa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Tuskegee University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Renee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Brown Reese</a:t>
            </a:r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895600" cy="35052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1981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Sigma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Albany State University 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Arleen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Brown Samuels</a:t>
            </a:r>
          </a:p>
        </p:txBody>
      </p:sp>
      <p:pic>
        <p:nvPicPr>
          <p:cNvPr id="61446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24" t="39273" r="9901" b="16727"/>
          <a:stretch>
            <a:fillRect/>
          </a:stretch>
        </p:blipFill>
        <p:spPr>
          <a:xfrm>
            <a:off x="3117850" y="1781175"/>
            <a:ext cx="2619375" cy="3262313"/>
          </a:xfr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April </a:t>
            </a:r>
            <a:r>
              <a:rPr lang="en-US" sz="1600" b="1" dirty="0">
                <a:latin typeface="Calisto MT" pitchFamily="18" charset="0"/>
              </a:rPr>
              <a:t>1975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Kappa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Tuskegee University 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err="1" smtClean="0">
                <a:solidFill>
                  <a:srgbClr val="FF6699"/>
                </a:solidFill>
                <a:latin typeface="Calisto MT" pitchFamily="18" charset="0"/>
              </a:rPr>
              <a:t>Jaki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Scott</a:t>
            </a:r>
          </a:p>
        </p:txBody>
      </p:sp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667000" cy="33528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December </a:t>
            </a:r>
            <a:r>
              <a:rPr lang="en-US" sz="1600" b="1" dirty="0">
                <a:latin typeface="Calisto MT" pitchFamily="18" charset="0"/>
              </a:rPr>
              <a:t>1982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Pi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Fisk University 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err="1" smtClean="0">
                <a:solidFill>
                  <a:srgbClr val="FF6699"/>
                </a:solidFill>
                <a:latin typeface="Calisto MT" pitchFamily="18" charset="0"/>
              </a:rPr>
              <a:t>Romelda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Simmons</a:t>
            </a:r>
          </a:p>
        </p:txBody>
      </p:sp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600200"/>
            <a:ext cx="2981325" cy="348615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1977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Gamma Sigma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Albany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alisto MT" pitchFamily="18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Mable Solomon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00200"/>
            <a:ext cx="2590800" cy="35052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4345834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1977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Alpha Beta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Fort Valley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alisto MT" pitchFamily="18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Theodora </a:t>
            </a:r>
            <a:r>
              <a:rPr lang="en-US" sz="3200" dirty="0" err="1" smtClean="0">
                <a:solidFill>
                  <a:srgbClr val="FF6699"/>
                </a:solidFill>
                <a:latin typeface="Calisto MT" pitchFamily="18" charset="0"/>
              </a:rPr>
              <a:t>Springle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895600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5435988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33400" y="22098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8800">
                <a:solidFill>
                  <a:srgbClr val="969696"/>
                </a:solidFill>
                <a:latin typeface="Calisto MT" pitchFamily="18" charset="0"/>
              </a:rPr>
              <a:t> </a:t>
            </a:r>
            <a:endParaRPr lang="en-US" sz="5400">
              <a:solidFill>
                <a:srgbClr val="006600"/>
              </a:solidFill>
              <a:latin typeface="Calisto MT" pitchFamily="18" charset="0"/>
            </a:endParaRPr>
          </a:p>
        </p:txBody>
      </p:sp>
      <p:sp>
        <p:nvSpPr>
          <p:cNvPr id="94215" name="WordArt 7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4676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2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Edwardian Script ITC"/>
            </a:endParaRPr>
          </a:p>
          <a:p>
            <a:pPr algn="ctr"/>
            <a:r>
              <a:rPr lang="en-US" sz="1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Edwardian Script ITC"/>
              </a:rPr>
              <a:t>2011</a:t>
            </a:r>
          </a:p>
          <a:p>
            <a:pPr algn="ctr"/>
            <a:r>
              <a:rPr lang="en-US" sz="1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Edwardian Script ITC"/>
              </a:rPr>
              <a:t>Golden </a:t>
            </a:r>
            <a:r>
              <a:rPr lang="en-US" sz="1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Edwardian Script ITC"/>
              </a:rPr>
              <a:t>and Silver  </a:t>
            </a:r>
            <a:r>
              <a:rPr lang="en-US" sz="1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Edwardian Script ITC"/>
              </a:rPr>
              <a:t>Member</a:t>
            </a:r>
            <a:endParaRPr lang="en-US" sz="1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Edwardian Script ITC"/>
            </a:endParaRPr>
          </a:p>
          <a:p>
            <a:pPr algn="ctr"/>
            <a:r>
              <a:rPr lang="en-US" sz="1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Edwardian Script ITC"/>
              </a:rPr>
              <a:t>Tribute</a:t>
            </a:r>
          </a:p>
          <a:p>
            <a:pPr algn="ctr"/>
            <a:endParaRPr lang="en-US" sz="1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Edwardian Script ITC"/>
            </a:endParaRP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March 1984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Xi Mu Omega Chapter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Columbia, MS </a:t>
            </a:r>
            <a:endParaRPr lang="en-US" sz="1600" b="1" dirty="0">
              <a:latin typeface="Calisto MT" pitchFamily="18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Earline Stewart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5600" cy="35052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037421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Tanya </a:t>
            </a:r>
            <a:r>
              <a:rPr lang="en-US" sz="3200" dirty="0" err="1">
                <a:solidFill>
                  <a:srgbClr val="FF6699"/>
                </a:solidFill>
                <a:latin typeface="Calisto MT" pitchFamily="18" charset="0"/>
              </a:rPr>
              <a:t>Swygert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295400" y="5105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</a:t>
            </a:r>
            <a:r>
              <a:rPr lang="en-US" sz="1600" b="1" dirty="0">
                <a:latin typeface="Calisto MT" pitchFamily="18" charset="0"/>
              </a:rPr>
              <a:t>1975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Eta Lambda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California State University 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399" y="1600201"/>
            <a:ext cx="2895601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R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ose Taylor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295400" y="5105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1981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Delta Epsilon </a:t>
            </a:r>
            <a:r>
              <a:rPr lang="en-US" sz="1600" b="1" dirty="0">
                <a:latin typeface="Calisto MT" pitchFamily="18" charset="0"/>
              </a:rPr>
              <a:t>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Norfolk State </a:t>
            </a:r>
            <a:r>
              <a:rPr lang="en-US" sz="1600" b="1" dirty="0">
                <a:latin typeface="Calisto MT" pitchFamily="18" charset="0"/>
              </a:rPr>
              <a:t>University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819400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2446088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 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Trelley Williams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295400" y="51054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May 1986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Gamma Pi Omega Chapter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Fort Valley, GA </a:t>
            </a:r>
            <a:endParaRPr lang="en-US" sz="1600" b="1" dirty="0">
              <a:latin typeface="Calisto MT" pitchFamily="18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895600" cy="33528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958821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Cass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681" y="3771900"/>
            <a:ext cx="1068388" cy="1257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Ti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1289"/>
            <a:ext cx="957263" cy="11477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Michele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942975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Ela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028700" cy="11144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Ramona2"/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935038" cy="1123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Kathy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320" y="4539456"/>
            <a:ext cx="893763" cy="1131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PatL"/>
          <p:cNvPicPr>
            <a:picLocks noChangeAspect="1" noChangeArrowheads="1"/>
          </p:cNvPicPr>
          <p:nvPr/>
        </p:nvPicPr>
        <p:blipFill>
          <a:blip r:embed="rId9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714" y="1307307"/>
            <a:ext cx="1035050" cy="1200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 descr="Cynthia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79400"/>
            <a:ext cx="898525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Renee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890588" cy="1033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13" descr="Fee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865" y="419100"/>
            <a:ext cx="904875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5" t="38889" r="9435" b="16667"/>
          <a:stretch>
            <a:fillRect/>
          </a:stretch>
        </p:blipFill>
        <p:spPr bwMode="auto">
          <a:xfrm>
            <a:off x="1327944" y="1841499"/>
            <a:ext cx="1003300" cy="1146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03" name="Picture 15" descr="Paulette"/>
          <p:cNvPicPr>
            <a:picLocks noChangeAspect="1" noChangeArrowheads="1"/>
          </p:cNvPicPr>
          <p:nvPr/>
        </p:nvPicPr>
        <p:blipFill>
          <a:blip r:embed="rId14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981325"/>
            <a:ext cx="908050" cy="1089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4" name="Picture 16" descr="F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789" y="2981325"/>
            <a:ext cx="923925" cy="1130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5" name="Picture 17" descr="http://www.akasigmaepsilonomega.org/sitebuildercontent/sitebuilderpictures/SEOTEA/seotea24.jpg"/>
          <p:cNvPicPr>
            <a:picLocks noChangeAspect="1" noChangeArrowheads="1"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00" t="53333" r="42000" b="28000"/>
          <a:stretch>
            <a:fillRect/>
          </a:stretch>
        </p:blipFill>
        <p:spPr bwMode="auto">
          <a:xfrm>
            <a:off x="3200400" y="5486400"/>
            <a:ext cx="977900" cy="1139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6" name="Picture 18" descr="http://www.akasigmaepsilonomega.org/sitebuildercontent/sitebuilderpictures/SEOTEA/seotea24.jpg"/>
          <p:cNvPicPr>
            <a:picLocks noChangeAspect="1" noChangeArrowheads="1"/>
          </p:cNvPicPr>
          <p:nvPr/>
        </p:nvPicPr>
        <p:blipFill>
          <a:blip r:embed="rId16" r:link="rId17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5" t="35374" r="75510" b="45578"/>
          <a:stretch>
            <a:fillRect/>
          </a:stretch>
        </p:blipFill>
        <p:spPr bwMode="auto">
          <a:xfrm>
            <a:off x="7620000" y="3657600"/>
            <a:ext cx="979488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8" name="Picture 20" descr="Me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8" t="1375" r="11156"/>
          <a:stretch>
            <a:fillRect/>
          </a:stretch>
        </p:blipFill>
        <p:spPr bwMode="auto">
          <a:xfrm>
            <a:off x="291306" y="1625600"/>
            <a:ext cx="1036638" cy="1143000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9109" name="Picture 21" descr="Shirlyn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869" y="3597275"/>
            <a:ext cx="895350" cy="1028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11" name="Picture 23" descr="Birdi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66" t="19490" r="35304" b="38747"/>
          <a:stretch>
            <a:fillRect/>
          </a:stretch>
        </p:blipFill>
        <p:spPr bwMode="auto">
          <a:xfrm>
            <a:off x="850900" y="800100"/>
            <a:ext cx="889000" cy="10239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12" name="Picture 24" descr="Tany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6056" y="279400"/>
            <a:ext cx="852488" cy="10017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13" name="Picture 25" descr="Brenda"/>
          <p:cNvPicPr>
            <a:picLocks noChangeAspect="1" noChangeArrowheads="1"/>
          </p:cNvPicPr>
          <p:nvPr/>
        </p:nvPicPr>
        <p:blipFill>
          <a:blip r:embed="rId22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1025525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14" name="Picture 26" descr="Christ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21124"/>
            <a:ext cx="996950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16" name="Picture 28" descr="Evely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525" y="842963"/>
            <a:ext cx="955675" cy="1100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3450" y="1835150"/>
            <a:ext cx="901700" cy="1146175"/>
          </a:xfrm>
          <a:prstGeom prst="rect">
            <a:avLst/>
          </a:prstGeom>
          <a:ln w="38100">
            <a:solidFill>
              <a:srgbClr val="339933"/>
            </a:solidFill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06" y="3038474"/>
            <a:ext cx="953294" cy="1073151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364" y="5041900"/>
            <a:ext cx="685005" cy="930275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0" y="5525294"/>
            <a:ext cx="826294" cy="1112838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781" y="1441846"/>
            <a:ext cx="933450" cy="1275955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32557"/>
            <a:ext cx="760412" cy="1209675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94084"/>
            <a:ext cx="704850" cy="1113632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235450"/>
            <a:ext cx="815181" cy="117475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06" y="4202112"/>
            <a:ext cx="838200" cy="1235867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47252"/>
            <a:ext cx="979488" cy="1105695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01891"/>
            <a:ext cx="838200" cy="1024334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031" y="2587820"/>
            <a:ext cx="958850" cy="1301948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315" y="2315170"/>
            <a:ext cx="750094" cy="989211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194" y="5025629"/>
            <a:ext cx="977900" cy="1152524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917823"/>
            <a:ext cx="807244" cy="1028701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506" y="2917823"/>
            <a:ext cx="801687" cy="1060451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1"/>
            <a:ext cx="7772400" cy="1752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C00"/>
                </a:solidFill>
                <a:latin typeface="Calisto MT" pitchFamily="18" charset="0"/>
              </a:rPr>
              <a:t>Golden Girl</a:t>
            </a:r>
            <a:r>
              <a:rPr lang="en-US" sz="2800" b="1" dirty="0" smtClean="0">
                <a:solidFill>
                  <a:srgbClr val="FFCC00"/>
                </a:solidFill>
                <a:latin typeface="Calisto MT" pitchFamily="18" charset="0"/>
              </a:rPr>
              <a:t/>
            </a:r>
            <a:br>
              <a:rPr lang="en-US" sz="2800" b="1" dirty="0" smtClean="0">
                <a:solidFill>
                  <a:srgbClr val="FFCC00"/>
                </a:solidFill>
                <a:latin typeface="Calisto MT" pitchFamily="18" charset="0"/>
              </a:rPr>
            </a:br>
            <a:r>
              <a:rPr lang="en-US" sz="1800" b="1" dirty="0" smtClean="0">
                <a:solidFill>
                  <a:srgbClr val="FFCC00"/>
                </a:solidFill>
                <a:latin typeface="Calisto MT" pitchFamily="18" charset="0"/>
              </a:rPr>
              <a:t>(50+ Years)</a:t>
            </a:r>
            <a:r>
              <a:rPr lang="en-US" sz="1800" b="1" dirty="0">
                <a:solidFill>
                  <a:srgbClr val="FFCC00"/>
                </a:solidFill>
                <a:latin typeface="Calisto MT" pitchFamily="18" charset="0"/>
              </a:rPr>
              <a:t/>
            </a:r>
            <a:br>
              <a:rPr lang="en-US" sz="1800" b="1" dirty="0">
                <a:solidFill>
                  <a:srgbClr val="FFCC00"/>
                </a:solidFill>
                <a:latin typeface="Calisto MT" pitchFamily="18" charset="0"/>
              </a:rPr>
            </a:br>
            <a:r>
              <a:rPr lang="en-US" sz="3200" b="1" dirty="0" smtClean="0">
                <a:solidFill>
                  <a:srgbClr val="FFCC00"/>
                </a:solidFill>
                <a:latin typeface="Calisto MT" pitchFamily="18" charset="0"/>
              </a:rPr>
              <a:t>Evelyn </a:t>
            </a:r>
            <a:r>
              <a:rPr lang="en-US" sz="3200" b="1" dirty="0">
                <a:solidFill>
                  <a:srgbClr val="FFCC00"/>
                </a:solidFill>
                <a:latin typeface="Calisto MT" pitchFamily="18" charset="0"/>
              </a:rPr>
              <a:t>Siler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008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>
              <a:lnSpc>
                <a:spcPct val="80000"/>
              </a:lnSpc>
            </a:pPr>
            <a:r>
              <a:rPr lang="en-US" sz="1600" b="1" dirty="0" smtClean="0">
                <a:latin typeface="Calisto MT" pitchFamily="18" charset="0"/>
              </a:rPr>
              <a:t>February </a:t>
            </a:r>
            <a:r>
              <a:rPr lang="en-US" sz="1600" b="1" dirty="0">
                <a:latin typeface="Calisto MT" pitchFamily="18" charset="0"/>
              </a:rPr>
              <a:t>1953 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latin typeface="Calisto MT" pitchFamily="18" charset="0"/>
              </a:rPr>
              <a:t>Alpha Chi Chapter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latin typeface="Calisto MT" pitchFamily="18" charset="0"/>
              </a:rPr>
              <a:t>North Carolina Central University</a:t>
            </a:r>
          </a:p>
        </p:txBody>
      </p:sp>
      <p:pic>
        <p:nvPicPr>
          <p:cNvPr id="2052" name="Picture 4" descr="Evel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549525" cy="3187700"/>
          </a:xfrm>
          <a:prstGeom prst="rect">
            <a:avLst/>
          </a:prstGeom>
          <a:solidFill>
            <a:srgbClr val="008000"/>
          </a:solidFill>
          <a:ln w="38100">
            <a:solidFill>
              <a:srgbClr val="339933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533400" y="22098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8800" dirty="0">
                <a:solidFill>
                  <a:srgbClr val="969696"/>
                </a:solidFill>
                <a:latin typeface="Calisto MT" pitchFamily="18" charset="0"/>
              </a:rPr>
              <a:t> Silver </a:t>
            </a:r>
            <a:r>
              <a:rPr lang="en-US" sz="8800" dirty="0" smtClean="0">
                <a:solidFill>
                  <a:srgbClr val="969696"/>
                </a:solidFill>
                <a:latin typeface="Calisto MT" pitchFamily="18" charset="0"/>
              </a:rPr>
              <a:t>Stars</a:t>
            </a:r>
          </a:p>
          <a:p>
            <a:pPr algn="ctr"/>
            <a:r>
              <a:rPr lang="en-US" sz="3600" b="1" dirty="0" smtClean="0">
                <a:solidFill>
                  <a:srgbClr val="969696"/>
                </a:solidFill>
                <a:latin typeface="Calisto MT" pitchFamily="18" charset="0"/>
              </a:rPr>
              <a:t>(25 + Years of Membership)</a:t>
            </a:r>
            <a:endParaRPr lang="en-US" sz="3600" b="1" dirty="0">
              <a:solidFill>
                <a:srgbClr val="969696"/>
              </a:solidFill>
              <a:latin typeface="Calisto MT" pitchFamily="18" charset="0"/>
            </a:endParaRPr>
          </a:p>
        </p:txBody>
      </p:sp>
      <p:pic>
        <p:nvPicPr>
          <p:cNvPr id="80901" name="Picture 5" descr="http://www.soldiercity.com/images/products/reg/ATT3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1428750" cy="1428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3" name="Picture 7" descr="http://www.soldiercity.com/images/products/reg/ATT3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57600" y="609600"/>
            <a:ext cx="1428750" cy="1428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6" name="Picture 10" descr="http://www.soldiercity.com/images/products/reg/ATT33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400" y="4343400"/>
            <a:ext cx="1428750" cy="1428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9" name="Picture 13" descr="http://www.soldiercity.com/images/products/reg/ATT33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77000" y="1219200"/>
            <a:ext cx="1428750" cy="1428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13" name="Picture 17" descr="http://www.soldiercity.com/images/products/reg/ATT33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18" descr="http://www.soldiercity.com/images/products/reg/ATT33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LaTanga </a:t>
            </a:r>
            <a:r>
              <a:rPr lang="en-US" sz="3200" dirty="0">
                <a:solidFill>
                  <a:srgbClr val="FF6699"/>
                </a:solidFill>
                <a:latin typeface="Calisto MT" pitchFamily="18" charset="0"/>
              </a:rPr>
              <a:t>Allen-Felder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November 1981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Upsilon Chapter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Savannah State University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676400"/>
            <a:ext cx="2819400" cy="3429000"/>
          </a:xfrm>
          <a:prstGeom prst="rect">
            <a:avLst/>
          </a:prstGeom>
          <a:ln w="38100">
            <a:solidFill>
              <a:srgbClr val="339933"/>
            </a:solidFill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Charlie Arnold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Spring 1983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Gamma Phi</a:t>
            </a:r>
            <a:r>
              <a:rPr lang="en-US" sz="1600" dirty="0"/>
              <a:t> </a:t>
            </a:r>
            <a:r>
              <a:rPr lang="en-US" sz="1600" b="1" dirty="0" smtClean="0">
                <a:latin typeface="Calisto MT" pitchFamily="18" charset="0"/>
              </a:rPr>
              <a:t>Chapter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Alcorn State </a:t>
            </a:r>
            <a:r>
              <a:rPr lang="en-US" sz="1600" b="1" dirty="0" smtClean="0">
                <a:latin typeface="Calisto MT" pitchFamily="18" charset="0"/>
              </a:rPr>
              <a:t>University</a:t>
            </a:r>
            <a:endParaRPr lang="en-US" sz="1600" b="1" dirty="0">
              <a:latin typeface="Calisto MT" pitchFamily="18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743200" cy="3429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1883499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200" dirty="0" smtClean="0">
              <a:solidFill>
                <a:srgbClr val="FF6699"/>
              </a:solidFill>
              <a:latin typeface="Calisto MT" pitchFamily="18" charset="0"/>
            </a:endParaRPr>
          </a:p>
          <a:p>
            <a:pPr algn="ctr"/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6699"/>
                </a:solidFill>
                <a:latin typeface="Calisto MT" pitchFamily="18" charset="0"/>
              </a:rPr>
              <a:t>Tamela</a:t>
            </a:r>
            <a:r>
              <a:rPr lang="en-US" sz="3200" dirty="0" smtClean="0">
                <a:solidFill>
                  <a:srgbClr val="FF6699"/>
                </a:solidFill>
                <a:latin typeface="Calisto MT" pitchFamily="18" charset="0"/>
              </a:rPr>
              <a:t> Brown</a:t>
            </a:r>
            <a:endParaRPr lang="en-US" sz="3200" dirty="0">
              <a:solidFill>
                <a:srgbClr val="FF6699"/>
              </a:solidFill>
              <a:latin typeface="Calisto MT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51816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Initiated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March 1984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alisto MT" pitchFamily="18" charset="0"/>
              </a:rPr>
              <a:t>B</a:t>
            </a:r>
            <a:r>
              <a:rPr lang="en-US" sz="1600" b="1" dirty="0" smtClean="0">
                <a:latin typeface="Calisto MT" pitchFamily="18" charset="0"/>
              </a:rPr>
              <a:t>eta Pi</a:t>
            </a:r>
            <a:r>
              <a:rPr lang="en-US" sz="1600" dirty="0" smtClean="0"/>
              <a:t> </a:t>
            </a:r>
            <a:r>
              <a:rPr lang="en-US" sz="1600" b="1" dirty="0" smtClean="0">
                <a:latin typeface="Calisto MT" pitchFamily="18" charset="0"/>
              </a:rPr>
              <a:t>Chapter</a:t>
            </a:r>
            <a:endParaRPr lang="en-US" sz="1600" b="1" dirty="0">
              <a:latin typeface="Calisto MT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latin typeface="Calisto MT" pitchFamily="18" charset="0"/>
              </a:rPr>
              <a:t>Alabama State University</a:t>
            </a:r>
            <a:endParaRPr lang="en-US" sz="1600" b="1" dirty="0">
              <a:latin typeface="Calisto MT" pitchFamily="18" charset="0"/>
            </a:endParaRP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19400" cy="35052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1102507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559</Words>
  <Application>Microsoft Office PowerPoint</Application>
  <PresentationFormat>On-screen Show (4:3)</PresentationFormat>
  <Paragraphs>261</Paragraphs>
  <Slides>44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Slide 1</vt:lpstr>
      <vt:lpstr>Slide 2</vt:lpstr>
      <vt:lpstr>Slide 3</vt:lpstr>
      <vt:lpstr>Slide 4</vt:lpstr>
      <vt:lpstr>Golden Girl (50+ Years) Evelyn Siler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United States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 Golden Girl ~ Soror Evelyn Siler</dc:title>
  <dc:creator>USAF User</dc:creator>
  <cp:lastModifiedBy>Kimberly</cp:lastModifiedBy>
  <cp:revision>58</cp:revision>
  <dcterms:created xsi:type="dcterms:W3CDTF">2008-03-25T01:20:12Z</dcterms:created>
  <dcterms:modified xsi:type="dcterms:W3CDTF">2011-08-27T14:25:29Z</dcterms:modified>
</cp:coreProperties>
</file>